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7" r:id="rId3"/>
    <p:sldId id="260" r:id="rId4"/>
    <p:sldId id="261" r:id="rId5"/>
    <p:sldId id="262" r:id="rId6"/>
    <p:sldId id="270" r:id="rId7"/>
    <p:sldId id="265" r:id="rId8"/>
    <p:sldId id="273" r:id="rId9"/>
    <p:sldId id="275" r:id="rId10"/>
    <p:sldId id="272" r:id="rId11"/>
    <p:sldId id="274" r:id="rId12"/>
    <p:sldId id="256" r:id="rId13"/>
    <p:sldId id="268" r:id="rId14"/>
    <p:sldId id="25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2562" autoAdjust="0"/>
  </p:normalViewPr>
  <p:slideViewPr>
    <p:cSldViewPr snapToGrid="0" showGuides="1">
      <p:cViewPr varScale="1">
        <p:scale>
          <a:sx n="81" d="100"/>
          <a:sy n="81" d="100"/>
        </p:scale>
        <p:origin x="787" y="6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E2634-1F21-47EF-895C-432027564253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D032D-4358-484A-9E3E-74A64FD4A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3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D032D-4358-484A-9E3E-74A64FD4A7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D032D-4358-484A-9E3E-74A64FD4A7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2E6F5-29DE-F0E7-6B30-68FCD9D6F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1E1CBB-3B8B-655A-FEDD-5F584D784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470FC7-B14D-2288-0A42-E3C8692C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49E370-0F0F-749E-CFC8-403F85F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E9417C-5684-8577-7482-53A45CA4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9C4370-28D5-E380-4941-DC6649FB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0C9498C-5421-243A-B7CB-9ACDB23B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1DA51B-A9A6-045E-B415-AB093694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0415FB-7E2F-3C1E-A4CD-27F0E718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08FA13-7B20-71D3-B065-128F9D66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28B42BD-5D80-AF94-1D37-430526043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88BB77D-0E1E-EAC8-AA80-E070FF83C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2DA745-4E7E-F477-3D70-F80B8B3F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DB1B17-9AC8-E656-2850-CFA1BB7B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C7EB6B4-7F0C-01C5-0CD8-55B79FDD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E41079-56A0-CA2B-34A4-07C5108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0BD79C-B0CA-4773-510E-CE3A835B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2F7993-721B-108C-061C-03C2EA68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42BF29-831A-8E94-1414-8BAF8990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D9EAC0-A90B-A948-C8E3-6F91EC6A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6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4F0EA-FDAC-CD05-4BED-91B66B71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75BD1EF-88A1-5679-51F9-7E9D6A3A5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EF9935-A2A0-7B43-A136-DB3D6345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4F0D0D-E0C4-CDF3-FE8E-BD3E078B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04D571-FB03-29B1-8C1A-CCA0E47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B90B37-280B-9F7D-14E5-9F0A658C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FD46BF-0187-AFC2-1DC0-B72CD530B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5466F91-8049-97CB-5AD5-D89FA75C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533F94-FF02-F0EB-133E-2B94A5E7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D567814-5695-422E-1ADC-1AEBB8A4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C7CC4C7-CD58-4A9A-0F78-207FCB73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1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DE29C8-75E0-9F6F-F4C0-9B0570E0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82CE8B-A403-C20E-27F4-902F8F433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565134E-FC05-DB0B-27A4-5B681470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B73ABAA-F16A-0259-D05C-FF6CAC28F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2CCBE39-1D54-06CB-6251-196B0649C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CFE5076-AD18-10E0-344F-348446C2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D93AA2D-F3CD-CD61-BEA5-1EED1BE6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25D68D4-96CA-94A0-245F-6E2F209E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051F84-75B7-F624-3DB1-656089CF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2C0AAF-D236-8C80-867A-B01B96F5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FC696A-8368-25AA-882B-BAA32231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E55CAE4-5C20-A95E-2498-52E641C3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464359-45A3-6442-7B70-5ED704D4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74DE418-BECC-CB13-C083-0C547F4F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A7099D-F111-4B87-97C8-A09F627B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D849F-0B77-530E-3F2B-E8A20130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7D9F1D-EE66-3587-F09A-031A759B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E67D64C-BBA0-8C9C-7966-B6C865B0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139F37D-CA16-A9C7-0FE4-EC1E87C2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8ACB75-47D1-65FA-498F-AC37CCDE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2073A3-29C3-6E99-01E6-08FE1FA0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6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279018-3E1C-03EB-C0B5-8DCE705C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4CC41F-B6A7-C5A6-4B53-89CC32207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7E6398-310A-2C90-2899-074C1970B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70EC66-6939-E0B7-F54C-623154A3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BCC4CD7-27E2-CA8E-9967-44398FE0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287629C-4276-F033-1F95-E039A7B8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092EB97-58ED-BE0D-8389-764ABE4B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2FB24A-DAE1-70FA-7220-28A89AEF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1EDD9-CFFD-2C46-3ED2-7FB8E076D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6DAB-E4AA-4AF8-99BD-3728D51A37B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6A976C-48B7-37EC-A08C-23EB9698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492A66-A850-BCAD-6F5C-936EE34AC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raffic jam that never ends — DAVID H. MOULD">
            <a:extLst>
              <a:ext uri="{FF2B5EF4-FFF2-40B4-BE49-F238E27FC236}">
                <a16:creationId xmlns="" xmlns:a16="http://schemas.microsoft.com/office/drawing/2014/main" id="{E89C4F08-29EF-BA11-49B1-3F772C72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67A285C-C956-8558-27CD-9120BE413419}"/>
              </a:ext>
            </a:extLst>
          </p:cNvPr>
          <p:cNvSpPr/>
          <p:nvPr/>
        </p:nvSpPr>
        <p:spPr>
          <a:xfrm>
            <a:off x="2" y="10954"/>
            <a:ext cx="12191998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0D75548-5CF4-4229-0C3D-426579ACFC9A}"/>
              </a:ext>
            </a:extLst>
          </p:cNvPr>
          <p:cNvSpPr/>
          <p:nvPr/>
        </p:nvSpPr>
        <p:spPr>
          <a:xfrm>
            <a:off x="2223783" y="2058829"/>
            <a:ext cx="77500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Noiseless Vehicle Horn System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4126701-3D2C-756C-C280-24D15F9DEB65}"/>
              </a:ext>
            </a:extLst>
          </p:cNvPr>
          <p:cNvSpPr/>
          <p:nvPr/>
        </p:nvSpPr>
        <p:spPr>
          <a:xfrm>
            <a:off x="2223783" y="391875"/>
            <a:ext cx="774442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SilentSignal</a:t>
            </a: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DC2BB90-3ED9-F5E1-0C2F-C197107BA5B8}"/>
              </a:ext>
            </a:extLst>
          </p:cNvPr>
          <p:cNvSpPr/>
          <p:nvPr/>
        </p:nvSpPr>
        <p:spPr>
          <a:xfrm>
            <a:off x="7126664" y="4083507"/>
            <a:ext cx="4732256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By-</a:t>
            </a:r>
          </a:p>
          <a:p>
            <a:pPr algn="just">
              <a:lnSpc>
                <a:spcPct val="150000"/>
              </a:lnSpc>
            </a:pPr>
            <a:r>
              <a:rPr lang="en-US" sz="2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rar Khan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Alvi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20210104016(A1)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Fahari Alam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Rashed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20210104017(A1)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2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H.M.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Ziyad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20210104023(A1)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2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Afia Fahmida                     </a:t>
            </a:r>
            <a:r>
              <a:rPr lang="en-US" sz="2000" b="1" cap="none" spc="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202101040</a:t>
            </a:r>
            <a:r>
              <a:rPr lang="en-US" sz="2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32(A2)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C02FC6-06B1-ACFE-F635-944EF02E09A3}"/>
              </a:ext>
            </a:extLst>
          </p:cNvPr>
          <p:cNvSpPr txBox="1"/>
          <p:nvPr/>
        </p:nvSpPr>
        <p:spPr>
          <a:xfrm>
            <a:off x="730121" y="3391010"/>
            <a:ext cx="356565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Proposed to: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Prof. Dr. Md. Shamim Akhter,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Professor, AUST CSE.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Lomat Haider Chowdhury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Lecturer,  AUST CSE.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Raiyan Jahangir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 Tarikh" pitchFamily="2" charset="-78"/>
              </a:rPr>
              <a:t>Lecturer, AUST CSE.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7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07" y="1877180"/>
            <a:ext cx="5941742" cy="3660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" y="1877180"/>
            <a:ext cx="4606908" cy="1646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" y="3851273"/>
            <a:ext cx="4606908" cy="1686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1302" y="5881883"/>
            <a:ext cx="534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0070C0"/>
                </a:solidFill>
              </a:rPr>
              <a:t>Solution</a:t>
            </a:r>
            <a:r>
              <a:rPr lang="en-SG" sz="2400" dirty="0">
                <a:solidFill>
                  <a:srgbClr val="0070C0"/>
                </a:solidFill>
              </a:rPr>
              <a:t>: </a:t>
            </a:r>
            <a:r>
              <a:rPr lang="en-SG" sz="2400" dirty="0"/>
              <a:t>Implementation of GPS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E12D2E6-793D-BE90-5302-5B301DB1AC2F}"/>
              </a:ext>
            </a:extLst>
          </p:cNvPr>
          <p:cNvSpPr/>
          <p:nvPr/>
        </p:nvSpPr>
        <p:spPr>
          <a:xfrm>
            <a:off x="4339749" y="216291"/>
            <a:ext cx="3512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Challenges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90" y="1071004"/>
            <a:ext cx="534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Problem: </a:t>
            </a:r>
            <a:r>
              <a:rPr lang="en-SG" sz="2400" dirty="0"/>
              <a:t>Addressing the frequency wave</a:t>
            </a:r>
          </a:p>
        </p:txBody>
      </p:sp>
    </p:spTree>
    <p:extLst>
      <p:ext uri="{BB962C8B-B14F-4D97-AF65-F5344CB8AC3E}">
        <p14:creationId xmlns:p14="http://schemas.microsoft.com/office/powerpoint/2010/main" val="13017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E12D2E6-793D-BE90-5302-5B301DB1AC2F}"/>
              </a:ext>
            </a:extLst>
          </p:cNvPr>
          <p:cNvSpPr/>
          <p:nvPr/>
        </p:nvSpPr>
        <p:spPr>
          <a:xfrm>
            <a:off x="4385931" y="192555"/>
            <a:ext cx="3512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Challenges</a:t>
            </a:r>
            <a:endParaRPr lang="en-US" sz="540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208218"/>
            <a:ext cx="534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Problem: </a:t>
            </a:r>
            <a:r>
              <a:rPr lang="en-SG" sz="2400" dirty="0"/>
              <a:t>Implementation of GPS Module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00" y="5914730"/>
            <a:ext cx="1149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0070C0"/>
                </a:solidFill>
              </a:rPr>
              <a:t>Solution</a:t>
            </a:r>
            <a:r>
              <a:rPr lang="en-SG" sz="2400" dirty="0">
                <a:solidFill>
                  <a:srgbClr val="0070C0"/>
                </a:solidFill>
              </a:rPr>
              <a:t>: </a:t>
            </a:r>
            <a:r>
              <a:rPr lang="en-SG" sz="2400" dirty="0"/>
              <a:t>Use of an external application software  that measures latitude and longitude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76030106-F8F1-534D-BDC5-2D040AB1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85" y="1786805"/>
            <a:ext cx="1763401" cy="391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F0F9E3-526A-ABF7-AA9A-3FE9E7F79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22" y="1786805"/>
            <a:ext cx="1763401" cy="39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8110C65-99BE-980E-E91C-72610C95FCB9}"/>
              </a:ext>
            </a:extLst>
          </p:cNvPr>
          <p:cNvSpPr/>
          <p:nvPr/>
        </p:nvSpPr>
        <p:spPr>
          <a:xfrm>
            <a:off x="3228871" y="472944"/>
            <a:ext cx="5734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Estimated Budget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E9C5AE-A023-3114-73FF-03EFAFD0388C}"/>
              </a:ext>
            </a:extLst>
          </p:cNvPr>
          <p:cNvSpPr/>
          <p:nvPr/>
        </p:nvSpPr>
        <p:spPr>
          <a:xfrm>
            <a:off x="526064" y="1488607"/>
            <a:ext cx="557864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82843"/>
              </p:ext>
            </p:extLst>
          </p:nvPr>
        </p:nvGraphicFramePr>
        <p:xfrm>
          <a:off x="1265379" y="1799533"/>
          <a:ext cx="953192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1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536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16x2 Serial LCD Module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NRF24L01+ Transceiver Module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Serial mp3 Module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Neo-6M</a:t>
                      </a:r>
                      <a:r>
                        <a:rPr lang="en-SG" baseline="0" dirty="0"/>
                        <a:t> </a:t>
                      </a:r>
                      <a:r>
                        <a:rPr lang="en-SG" dirty="0"/>
                        <a:t>GPS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Batteries &amp; Jumper wires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BDT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As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74577" y="5077180"/>
            <a:ext cx="691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Total Budget:</a:t>
            </a:r>
            <a:r>
              <a:rPr lang="en-SG" sz="2400" dirty="0"/>
              <a:t> BDT 4676</a:t>
            </a:r>
          </a:p>
          <a:p>
            <a:pPr algn="ctr"/>
            <a:r>
              <a:rPr lang="en-SG" sz="2400" b="1" dirty="0"/>
              <a:t>Updated Budget:  </a:t>
            </a:r>
            <a:r>
              <a:rPr lang="en-SG" sz="2400" dirty="0"/>
              <a:t>BDT 3236(</a:t>
            </a:r>
            <a:r>
              <a:rPr lang="en-SG" sz="2400" dirty="0">
                <a:solidFill>
                  <a:srgbClr val="FF0000"/>
                </a:solidFill>
              </a:rPr>
              <a:t>without GPS modules and components already present in a vehicle</a:t>
            </a:r>
            <a:r>
              <a:rPr lang="en-SG" sz="2400" dirty="0"/>
              <a:t>)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3494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3C4E505-4DBF-698A-7856-A07817753896}"/>
              </a:ext>
            </a:extLst>
          </p:cNvPr>
          <p:cNvSpPr/>
          <p:nvPr/>
        </p:nvSpPr>
        <p:spPr>
          <a:xfrm>
            <a:off x="4787789" y="472358"/>
            <a:ext cx="2616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Impacts</a:t>
            </a:r>
            <a:endParaRPr lang="en-US" sz="72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5E9C5AE-A023-3114-73FF-03EFAFD0388C}"/>
              </a:ext>
            </a:extLst>
          </p:cNvPr>
          <p:cNvSpPr/>
          <p:nvPr/>
        </p:nvSpPr>
        <p:spPr>
          <a:xfrm>
            <a:off x="552188" y="1488607"/>
            <a:ext cx="965425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3BA0BDC-A27A-6AB0-C77F-17C9A80E74CE}"/>
              </a:ext>
            </a:extLst>
          </p:cNvPr>
          <p:cNvSpPr/>
          <p:nvPr/>
        </p:nvSpPr>
        <p:spPr>
          <a:xfrm>
            <a:off x="604442" y="1979100"/>
            <a:ext cx="898369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3BA0BDC-A27A-6AB0-C77F-17C9A80E74CE}"/>
              </a:ext>
            </a:extLst>
          </p:cNvPr>
          <p:cNvSpPr/>
          <p:nvPr/>
        </p:nvSpPr>
        <p:spPr>
          <a:xfrm>
            <a:off x="960653" y="1979100"/>
            <a:ext cx="6369964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Social Impacts: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 </a:t>
            </a:r>
            <a:r>
              <a:rPr lang="en-US" sz="2400" i="0" dirty="0">
                <a:effectLst/>
              </a:rPr>
              <a:t>Reduction of noise pollution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Eradication of distractions on roads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concentrated driving</a:t>
            </a:r>
            <a:endParaRPr lang="en-US" sz="2400" i="0" dirty="0"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digitalized society</a:t>
            </a:r>
            <a:endParaRPr lang="en-US" sz="2400" i="0" dirty="0"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8133EA99-30CE-6DF0-D335-117548550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5"/>
          <a:stretch/>
        </p:blipFill>
        <p:spPr bwMode="auto">
          <a:xfrm>
            <a:off x="6410036" y="2379949"/>
            <a:ext cx="5318392" cy="30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09D8D4-87B2-59F8-D4E1-EB4727EA98F1}"/>
              </a:ext>
            </a:extLst>
          </p:cNvPr>
          <p:cNvSpPr/>
          <p:nvPr/>
        </p:nvSpPr>
        <p:spPr>
          <a:xfrm>
            <a:off x="4787789" y="460473"/>
            <a:ext cx="2616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Impacts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A5FE880-4978-2594-D68F-692DEA2246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48" y="2382983"/>
            <a:ext cx="5294328" cy="31920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3BA0BDC-A27A-6AB0-C77F-17C9A80E74CE}"/>
              </a:ext>
            </a:extLst>
          </p:cNvPr>
          <p:cNvSpPr/>
          <p:nvPr/>
        </p:nvSpPr>
        <p:spPr>
          <a:xfrm>
            <a:off x="603602" y="1716863"/>
            <a:ext cx="5744946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Economic Impacts: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 </a:t>
            </a:r>
            <a:r>
              <a:rPr lang="en-US" sz="2400" dirty="0"/>
              <a:t>Cheap system with more facilities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Employment opportunities for engineers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i="0" dirty="0">
                <a:effectLst/>
              </a:rPr>
              <a:t>ollaboration with automobile companies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Open market for multidisciplinary collaboration</a:t>
            </a:r>
            <a:endParaRPr lang="en-US" sz="2400" i="0" dirty="0"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i="0" dirty="0"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9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292AE1-131E-E618-4600-32778B31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2E559CC-DEE3-0DDB-E2F1-8A34D1D08ED5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A9B931-1868-7EB1-AE92-134CA2BC0076}"/>
              </a:ext>
            </a:extLst>
          </p:cNvPr>
          <p:cNvSpPr/>
          <p:nvPr/>
        </p:nvSpPr>
        <p:spPr>
          <a:xfrm>
            <a:off x="2438588" y="1504016"/>
            <a:ext cx="731482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Thank You</a:t>
            </a:r>
            <a:endParaRPr lang="en-US" sz="115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134A320-32F4-23CB-DE94-C444959BEE49}"/>
              </a:ext>
            </a:extLst>
          </p:cNvPr>
          <p:cNvSpPr/>
          <p:nvPr/>
        </p:nvSpPr>
        <p:spPr>
          <a:xfrm>
            <a:off x="3139902" y="3429000"/>
            <a:ext cx="591219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0" dirty="0">
                <a:solidFill>
                  <a:schemeClr val="bg1"/>
                </a:solidFill>
                <a:latin typeface="Berlin Sans FB Demi" panose="020E0802020502020306" pitchFamily="34" charset="0"/>
              </a:rPr>
              <a:t>Any Questions?</a:t>
            </a:r>
            <a:endParaRPr lang="en-US" sz="6600" b="0" cap="none" spc="0" dirty="0">
              <a:ln w="0"/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5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EB94F79-A99C-B797-5ECE-E586398E6046}"/>
              </a:ext>
            </a:extLst>
          </p:cNvPr>
          <p:cNvSpPr/>
          <p:nvPr/>
        </p:nvSpPr>
        <p:spPr>
          <a:xfrm>
            <a:off x="4710159" y="219118"/>
            <a:ext cx="2882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latin typeface="Berlin Sans FB Demi" panose="020E0802020502020306" pitchFamily="34" charset="0"/>
              </a:rPr>
              <a:t>Contents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8B96D0C-2CF8-8889-AF77-09A8A919EE34}"/>
              </a:ext>
            </a:extLst>
          </p:cNvPr>
          <p:cNvSpPr/>
          <p:nvPr/>
        </p:nvSpPr>
        <p:spPr>
          <a:xfrm>
            <a:off x="600749" y="1327114"/>
            <a:ext cx="644659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Main Concept</a:t>
            </a:r>
            <a:endParaRPr lang="en-US" sz="2400" i="0" dirty="0">
              <a:effectLst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Required Components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Implementation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Multidisciplinary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Design Data Sheet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Challenges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Estimated Budget</a:t>
            </a:r>
            <a:endParaRPr lang="en-US" sz="2400" b="1" i="0" dirty="0">
              <a:effectLst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Social and Economical Impacts</a:t>
            </a:r>
            <a:endParaRPr lang="en-US" sz="2400" i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4DAB46A-A04A-9DA1-31E7-F2D748373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t="791"/>
          <a:stretch/>
        </p:blipFill>
        <p:spPr>
          <a:xfrm>
            <a:off x="6574027" y="2382655"/>
            <a:ext cx="4384765" cy="3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1A7E3CB-D4AD-84F7-CED8-E6BED3EC4DB5}"/>
              </a:ext>
            </a:extLst>
          </p:cNvPr>
          <p:cNvSpPr/>
          <p:nvPr/>
        </p:nvSpPr>
        <p:spPr>
          <a:xfrm>
            <a:off x="4113724" y="372796"/>
            <a:ext cx="3964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The Concept</a:t>
            </a:r>
            <a:endParaRPr lang="en-US" sz="5400" dirty="0">
              <a:ln w="0"/>
              <a:latin typeface="Berlin Sans FB Demi" panose="020E0802020502020306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1A52F53-60BF-3E23-7912-E7EF3EFD14B4}"/>
              </a:ext>
            </a:extLst>
          </p:cNvPr>
          <p:cNvGrpSpPr/>
          <p:nvPr/>
        </p:nvGrpSpPr>
        <p:grpSpPr>
          <a:xfrm>
            <a:off x="7362950" y="2795751"/>
            <a:ext cx="4645620" cy="1266498"/>
            <a:chOff x="7371658" y="2657410"/>
            <a:chExt cx="4645620" cy="1266498"/>
          </a:xfrm>
        </p:grpSpPr>
        <p:pic>
          <p:nvPicPr>
            <p:cNvPr id="4100" name="Picture 4">
              <a:extLst>
                <a:ext uri="{FF2B5EF4-FFF2-40B4-BE49-F238E27FC236}">
                  <a16:creationId xmlns="" xmlns:a16="http://schemas.microsoft.com/office/drawing/2014/main" id="{7B5CC613-A119-6C32-9597-7551DADB4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57177" y="2657410"/>
              <a:ext cx="2214086" cy="1055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602C20B3-9A84-0814-58E5-CE31BC6E4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7" t="39398"/>
            <a:stretch/>
          </p:blipFill>
          <p:spPr bwMode="auto">
            <a:xfrm>
              <a:off x="7371658" y="2785240"/>
              <a:ext cx="1636532" cy="113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28D8BC21-755F-0B29-2320-48A4BE0BD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7" t="39398"/>
            <a:stretch/>
          </p:blipFill>
          <p:spPr bwMode="auto">
            <a:xfrm>
              <a:off x="10380746" y="2785240"/>
              <a:ext cx="1636532" cy="113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3BA0BDC-A27A-6AB0-C77F-17C9A80E74CE}"/>
              </a:ext>
            </a:extLst>
          </p:cNvPr>
          <p:cNvSpPr/>
          <p:nvPr/>
        </p:nvSpPr>
        <p:spPr>
          <a:xfrm>
            <a:off x="668006" y="2087463"/>
            <a:ext cx="6471449" cy="47705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Internalized Communication between vehicles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Selective signaling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Reduced Honking Frequency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Maintaining safety norms</a:t>
            </a:r>
            <a:endParaRPr lang="en-US" sz="2400" i="0" dirty="0">
              <a:effectLst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3036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002126_ublox-neo6mv2-gps-module-aircraft-flight-controller-for-arduino.jpeg (800×800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16054" r="11929" b="15285"/>
          <a:stretch/>
        </p:blipFill>
        <p:spPr bwMode="auto">
          <a:xfrm rot="2244927">
            <a:off x="4430359" y="4119603"/>
            <a:ext cx="1485285" cy="137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RF24L01+ Wireless Transceiver Module (2.4 GHz) | Elektor">
            <a:extLst>
              <a:ext uri="{FF2B5EF4-FFF2-40B4-BE49-F238E27FC236}">
                <a16:creationId xmlns="" xmlns:a16="http://schemas.microsoft.com/office/drawing/2014/main" id="{6EDA6FD2-8C3A-AA5A-B711-02CB993E2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17778" r="6699" b="17968"/>
          <a:stretch/>
        </p:blipFill>
        <p:spPr bwMode="auto">
          <a:xfrm rot="1446706">
            <a:off x="1063621" y="4137913"/>
            <a:ext cx="1513082" cy="11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3C4E505-4DBF-698A-7856-A07817753896}"/>
              </a:ext>
            </a:extLst>
          </p:cNvPr>
          <p:cNvSpPr/>
          <p:nvPr/>
        </p:nvSpPr>
        <p:spPr>
          <a:xfrm>
            <a:off x="2484274" y="9603"/>
            <a:ext cx="722345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Required Components</a:t>
            </a:r>
            <a:r>
              <a:rPr lang="en-US" sz="7200" dirty="0">
                <a:latin typeface="Berlin Sans FB Demi" panose="020E0802020502020306" pitchFamily="34" charset="0"/>
              </a:rPr>
              <a:t> </a:t>
            </a:r>
            <a:endParaRPr lang="en-US" sz="72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6148" name="Picture 4" descr="1602 Serial Blue Backlight LCD Module-IIC/I2C/TWI">
            <a:extLst>
              <a:ext uri="{FF2B5EF4-FFF2-40B4-BE49-F238E27FC236}">
                <a16:creationId xmlns="" xmlns:a16="http://schemas.microsoft.com/office/drawing/2014/main" id="{4195EB21-EF1A-A1D0-31AC-CFD14EEB4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t="18093" r="3737" b="18309"/>
          <a:stretch/>
        </p:blipFill>
        <p:spPr bwMode="auto">
          <a:xfrm>
            <a:off x="5155575" y="1427907"/>
            <a:ext cx="1838737" cy="12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0D0414F-6139-D290-F790-F36D38FAD0C5}"/>
              </a:ext>
            </a:extLst>
          </p:cNvPr>
          <p:cNvSpPr/>
          <p:nvPr/>
        </p:nvSpPr>
        <p:spPr>
          <a:xfrm>
            <a:off x="4434175" y="2848748"/>
            <a:ext cx="3281539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16X2 Serial LCD Modules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795A1FC-2EF6-AE6B-E67E-AF2D9247D8C5}"/>
              </a:ext>
            </a:extLst>
          </p:cNvPr>
          <p:cNvSpPr/>
          <p:nvPr/>
        </p:nvSpPr>
        <p:spPr>
          <a:xfrm>
            <a:off x="440617" y="5313766"/>
            <a:ext cx="2759089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NRF24L01+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1" y="1480979"/>
            <a:ext cx="1713725" cy="158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5876" y="1962695"/>
            <a:ext cx="1061355" cy="8532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795A1FC-2EF6-AE6B-E67E-AF2D9247D8C5}"/>
              </a:ext>
            </a:extLst>
          </p:cNvPr>
          <p:cNvSpPr/>
          <p:nvPr/>
        </p:nvSpPr>
        <p:spPr>
          <a:xfrm>
            <a:off x="3721851" y="5333951"/>
            <a:ext cx="2824811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Neo-6M GPS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Modulo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1A3006-5241-D179-C2AE-FDB2B4B23866}"/>
              </a:ext>
            </a:extLst>
          </p:cNvPr>
          <p:cNvSpPr/>
          <p:nvPr/>
        </p:nvSpPr>
        <p:spPr>
          <a:xfrm>
            <a:off x="6876515" y="5350099"/>
            <a:ext cx="2549096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Serial mp3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Module</a:t>
            </a:r>
          </a:p>
        </p:txBody>
      </p:sp>
      <p:pic>
        <p:nvPicPr>
          <p:cNvPr id="1030" name="Picture 6" descr="https://www.faranux.com/wp-content/uploads/2019/08/61d5Aspqw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24406" r="1115" b="25540"/>
          <a:stretch/>
        </p:blipFill>
        <p:spPr bwMode="auto">
          <a:xfrm>
            <a:off x="7169047" y="4237476"/>
            <a:ext cx="1604885" cy="8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bluetooth_module_hc_05.jpg (768×767)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7" t="9961" r="10771" b="4273"/>
          <a:stretch/>
        </p:blipFill>
        <p:spPr bwMode="auto">
          <a:xfrm rot="5400000">
            <a:off x="9560007" y="1409860"/>
            <a:ext cx="1194498" cy="1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5A1FC-2EF6-AE6B-E67E-AF2D9247D8C5}"/>
              </a:ext>
            </a:extLst>
          </p:cNvPr>
          <p:cNvSpPr/>
          <p:nvPr/>
        </p:nvSpPr>
        <p:spPr>
          <a:xfrm>
            <a:off x="8922155" y="2848748"/>
            <a:ext cx="2655022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Bluetooth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 Modules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122A8B6-5B2A-BCEE-91E9-BD9C342F0F23}"/>
              </a:ext>
            </a:extLst>
          </p:cNvPr>
          <p:cNvSpPr/>
          <p:nvPr/>
        </p:nvSpPr>
        <p:spPr>
          <a:xfrm>
            <a:off x="763046" y="2848748"/>
            <a:ext cx="2114233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Arduino </a:t>
            </a:r>
            <a:r>
              <a:rPr lang="en-US" sz="2400" dirty="0">
                <a:solidFill>
                  <a:srgbClr val="000000"/>
                </a:solidFill>
              </a:rPr>
              <a:t>Boards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074" name="Picture 2" descr="IR Sensor Module">
            <a:extLst>
              <a:ext uri="{FF2B5EF4-FFF2-40B4-BE49-F238E27FC236}">
                <a16:creationId xmlns="" xmlns:a16="http://schemas.microsoft.com/office/drawing/2014/main" id="{44A3FAEC-41E5-5B38-114B-30DF493DB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800" b="78500" l="21700" r="68200">
                        <a14:foregroundMark x1="57600" y1="22800" x2="51000" y2="33300"/>
                        <a14:foregroundMark x1="68200" y1="26800" x2="65800" y2="34300"/>
                        <a14:foregroundMark x1="60600" y1="22800" x2="55600" y2="20800"/>
                        <a14:foregroundMark x1="59900" y1="25600" x2="57200" y2="28900"/>
                        <a14:foregroundMark x1="23600" y1="67400" x2="25000" y2="64700"/>
                        <a14:foregroundMark x1="26500" y1="66500" x2="23900" y2="71400"/>
                        <a14:foregroundMark x1="21700" y1="74000" x2="23200" y2="71900"/>
                        <a14:foregroundMark x1="25700" y1="75700" x2="30000" y2="68200"/>
                        <a14:foregroundMark x1="30000" y1="68200" x2="30000" y2="68200"/>
                        <a14:foregroundMark x1="28500" y1="78500" x2="34300" y2="70300"/>
                        <a14:foregroundMark x1="40600" y1="70700" x2="40600" y2="70700"/>
                        <a14:backgroundMark x1="36500" y1="66900" x2="37600" y2="66800"/>
                        <a14:backgroundMark x1="30300" y1="73600" x2="27900" y2="76400"/>
                        <a14:backgroundMark x1="61400" y1="27200" x2="59900" y2="30600"/>
                        <a14:backgroundMark x1="57100" y1="34900" x2="56300" y2="34900"/>
                        <a14:backgroundMark x1="54900" y1="35100" x2="54200" y2="34900"/>
                        <a14:backgroundMark x1="66300" y1="41400" x2="66800" y2="41700"/>
                        <a14:backgroundMark x1="49400" y1="31900" x2="48600" y2="31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8890" r="28108" b="17916"/>
          <a:stretch/>
        </p:blipFill>
        <p:spPr bwMode="auto">
          <a:xfrm>
            <a:off x="10337206" y="4006242"/>
            <a:ext cx="1091748" cy="13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CC9927-7EFD-BC74-A451-50920BDD7357}"/>
              </a:ext>
            </a:extLst>
          </p:cNvPr>
          <p:cNvSpPr/>
          <p:nvPr/>
        </p:nvSpPr>
        <p:spPr>
          <a:xfrm>
            <a:off x="10085316" y="5315440"/>
            <a:ext cx="1343638" cy="5890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IR Sensor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90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E12D2E6-793D-BE90-5302-5B301DB1AC2F}"/>
              </a:ext>
            </a:extLst>
          </p:cNvPr>
          <p:cNvSpPr/>
          <p:nvPr/>
        </p:nvSpPr>
        <p:spPr>
          <a:xfrm>
            <a:off x="1458355" y="451173"/>
            <a:ext cx="927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latin typeface="Berlin Sans FB Demi" panose="020E0802020502020306" pitchFamily="34" charset="0"/>
              </a:rPr>
              <a:t>Implementation Block Design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977584F4-F505-533E-CD33-60172F222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8914" b="5543"/>
          <a:stretch/>
        </p:blipFill>
        <p:spPr bwMode="auto">
          <a:xfrm>
            <a:off x="1861457" y="1674516"/>
            <a:ext cx="8469085" cy="41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5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F81B458-3CD3-3B00-0DF6-2971A4885079}"/>
              </a:ext>
            </a:extLst>
          </p:cNvPr>
          <p:cNvGrpSpPr/>
          <p:nvPr/>
        </p:nvGrpSpPr>
        <p:grpSpPr>
          <a:xfrm>
            <a:off x="-5908" y="-4231"/>
            <a:ext cx="6101908" cy="3429000"/>
            <a:chOff x="0" y="0"/>
            <a:chExt cx="12197908" cy="6858000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FC5ECC38-173A-CF88-CF32-CD1D1C7A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7908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6ED2BF1-DDB0-EB36-4B62-B668FEC98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8482550" y="4676283"/>
              <a:ext cx="2987336" cy="13909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89C9FF2F-3790-6470-8EE5-D98417B83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2913902" y="4457815"/>
              <a:ext cx="2894732" cy="13478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D38C1DF5-13F5-B66E-7AB0-B9563F045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7884991" y="4819539"/>
              <a:ext cx="4182453" cy="19474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BB8F0719-CAC0-17A8-341D-480AB5236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3336168" y="5188892"/>
              <a:ext cx="3274423" cy="152465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9E7FF8EE-2834-12F8-5B65-AB8FC1CA5959}"/>
              </a:ext>
            </a:extLst>
          </p:cNvPr>
          <p:cNvGrpSpPr/>
          <p:nvPr/>
        </p:nvGrpSpPr>
        <p:grpSpPr>
          <a:xfrm>
            <a:off x="-5908" y="3423725"/>
            <a:ext cx="6101908" cy="3429000"/>
            <a:chOff x="-5908" y="3429000"/>
            <a:chExt cx="6101908" cy="3429000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22D32326-BD5E-3B8E-F5C5-EC7A2EDB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908" y="3429000"/>
              <a:ext cx="6101908" cy="3429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C705E684-8AB1-D3AC-5C90-545559F1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4237421" y="5767142"/>
              <a:ext cx="1494391" cy="6954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B0A6CD65-893F-C86A-5C93-4017E6083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620196" y="5650368"/>
              <a:ext cx="1448067" cy="6739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AAEB1911-4BC1-E4DA-B5C7-FA6338498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3938497" y="5838770"/>
              <a:ext cx="2092239" cy="9737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3BC3FD7C-E17F-FAF3-F1A1-212F93B2A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2242763" y="5628808"/>
              <a:ext cx="1494392" cy="69549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3D28A871-4D30-452A-E71C-8F4A7CC8D2B4}"/>
              </a:ext>
            </a:extLst>
          </p:cNvPr>
          <p:cNvGrpSpPr/>
          <p:nvPr/>
        </p:nvGrpSpPr>
        <p:grpSpPr>
          <a:xfrm>
            <a:off x="6096000" y="0"/>
            <a:ext cx="6101908" cy="3429000"/>
            <a:chOff x="6096000" y="0"/>
            <a:chExt cx="6101908" cy="3429000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A8523058-413E-6C35-CC5F-4B77783040C5}"/>
                </a:ext>
              </a:extLst>
            </p:cNvPr>
            <p:cNvGrpSpPr/>
            <p:nvPr/>
          </p:nvGrpSpPr>
          <p:grpSpPr>
            <a:xfrm>
              <a:off x="6096000" y="0"/>
              <a:ext cx="6101908" cy="3429000"/>
              <a:chOff x="0" y="0"/>
              <a:chExt cx="12197908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6493A225-B747-62B4-7D60-E2C843895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7908" cy="6858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175C8EAB-8304-B92C-2C52-1331BF8D9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286" b="29640" l="8678" r="42991">
                            <a14:foregroundMark x1="40053" y1="28571" x2="39519" y2="27236"/>
                            <a14:foregroundMark x1="37784" y1="23899" x2="42056" y2="29640"/>
                            <a14:foregroundMark x1="42991" y1="21362" x2="41656" y2="19626"/>
                            <a14:foregroundMark x1="8812" y1="22697" x2="8678" y2="25634"/>
                            <a14:foregroundMark x1="12550" y1="27236" x2="12684" y2="29372"/>
                            <a14:backgroundMark x1="41789" y1="30307" x2="42590" y2="29640"/>
                            <a14:backgroundMark x1="42190" y1="29773" x2="41789" y2="301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3" t="12572" r="53302" b="68508"/>
              <a:stretch/>
            </p:blipFill>
            <p:spPr>
              <a:xfrm>
                <a:off x="8482550" y="4676283"/>
                <a:ext cx="2987336" cy="139097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CB8ACE07-3296-6CE5-75EC-AD870DDAA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286" b="29372" l="53138" r="89186">
                            <a14:foregroundMark x1="59413" y1="29239" x2="58478" y2="25234"/>
                            <a14:foregroundMark x1="53271" y1="23899" x2="55407" y2="25501"/>
                            <a14:foregroundMark x1="88652" y1="20427" x2="89186" y2="25234"/>
                            <a14:foregroundMark x1="86649" y1="28438" x2="84112" y2="24700"/>
                            <a14:foregroundMark x1="53271" y1="22964" x2="53271" y2="22964"/>
                            <a14:foregroundMark x1="53271" y1="22964" x2="56208" y2="249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43" t="12574" r="8222" b="68506"/>
              <a:stretch/>
            </p:blipFill>
            <p:spPr>
              <a:xfrm>
                <a:off x="2913902" y="4457815"/>
                <a:ext cx="2894732" cy="134785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C0273340-43D2-86D5-B1A5-81D0EE637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286" b="29372" l="53138" r="89186">
                            <a14:foregroundMark x1="59413" y1="29239" x2="58478" y2="25234"/>
                            <a14:foregroundMark x1="53271" y1="23899" x2="55407" y2="25501"/>
                            <a14:foregroundMark x1="88652" y1="20427" x2="89186" y2="25234"/>
                            <a14:foregroundMark x1="86649" y1="28438" x2="84112" y2="24700"/>
                            <a14:foregroundMark x1="53271" y1="22964" x2="53271" y2="22964"/>
                            <a14:foregroundMark x1="53271" y1="22964" x2="56208" y2="249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43" t="12574" r="8222" b="68506"/>
              <a:stretch/>
            </p:blipFill>
            <p:spPr>
              <a:xfrm>
                <a:off x="7884991" y="4819539"/>
                <a:ext cx="4182453" cy="194745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0F1D7E6B-7AD8-1C53-0D3F-D64D90F00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286" b="29640" l="8678" r="42991">
                            <a14:foregroundMark x1="40053" y1="28571" x2="39519" y2="27236"/>
                            <a14:foregroundMark x1="37784" y1="23899" x2="42056" y2="29640"/>
                            <a14:foregroundMark x1="42991" y1="21362" x2="41656" y2="19626"/>
                            <a14:foregroundMark x1="8812" y1="22697" x2="8678" y2="25634"/>
                            <a14:foregroundMark x1="12550" y1="27236" x2="12684" y2="29372"/>
                            <a14:backgroundMark x1="41789" y1="30307" x2="42590" y2="29640"/>
                            <a14:backgroundMark x1="42190" y1="29773" x2="41789" y2="301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3" t="12572" r="53302" b="68508"/>
              <a:stretch/>
            </p:blipFill>
            <p:spPr>
              <a:xfrm>
                <a:off x="3336168" y="5188892"/>
                <a:ext cx="3274423" cy="152465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346CDF28-B5D5-450E-D1B7-6A557BBB0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35"/>
            <a:stretch/>
          </p:blipFill>
          <p:spPr>
            <a:xfrm>
              <a:off x="8578575" y="1923559"/>
              <a:ext cx="962952" cy="76232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5C27D713-3544-EDBC-3636-FC93DB5E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35"/>
            <a:stretch/>
          </p:blipFill>
          <p:spPr>
            <a:xfrm>
              <a:off x="9977905" y="2111762"/>
              <a:ext cx="962952" cy="7623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EE9676EE-295E-190B-7066-54D6A4816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35"/>
            <a:stretch/>
          </p:blipFill>
          <p:spPr>
            <a:xfrm>
              <a:off x="10571386" y="1654942"/>
              <a:ext cx="962952" cy="7623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08C2CDFD-BD52-5936-BEB6-CDB390DA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35"/>
            <a:stretch/>
          </p:blipFill>
          <p:spPr>
            <a:xfrm>
              <a:off x="7691091" y="1621279"/>
              <a:ext cx="962952" cy="76232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FFADB5B-C9FE-E2BD-58A4-526A65ACECF3}"/>
              </a:ext>
            </a:extLst>
          </p:cNvPr>
          <p:cNvGrpSpPr/>
          <p:nvPr/>
        </p:nvGrpSpPr>
        <p:grpSpPr>
          <a:xfrm>
            <a:off x="6096000" y="3429000"/>
            <a:ext cx="6101908" cy="3429000"/>
            <a:chOff x="6096000" y="3429000"/>
            <a:chExt cx="6101908" cy="3429000"/>
          </a:xfrm>
        </p:grpSpPr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A9E69711-735C-90BE-2884-DABC7E10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6101908" cy="3429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2A79A248-1063-1152-629E-A81836F7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10339329" y="5767142"/>
              <a:ext cx="1494391" cy="69548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BC2E6ED4-6292-5BD5-CF68-E1AEE4BE3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6722104" y="5650368"/>
              <a:ext cx="1448067" cy="67393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8B480C6A-06F9-8B2C-F737-7E8224D12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640" l="8678" r="42991">
                          <a14:foregroundMark x1="40053" y1="28571" x2="39519" y2="27236"/>
                          <a14:foregroundMark x1="37784" y1="23899" x2="42056" y2="29640"/>
                          <a14:foregroundMark x1="42991" y1="21362" x2="41656" y2="19626"/>
                          <a14:foregroundMark x1="8812" y1="22697" x2="8678" y2="25634"/>
                          <a14:foregroundMark x1="12550" y1="27236" x2="12684" y2="29372"/>
                          <a14:backgroundMark x1="41789" y1="30307" x2="42590" y2="29640"/>
                          <a14:backgroundMark x1="42190" y1="29773" x2="41789" y2="30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" t="12572" r="53302" b="68508"/>
            <a:stretch/>
          </p:blipFill>
          <p:spPr>
            <a:xfrm>
              <a:off x="8344671" y="5628808"/>
              <a:ext cx="1494392" cy="69549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976C7EBE-7070-205D-B9DD-44343C66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86" b="29372" l="53138" r="89186">
                          <a14:foregroundMark x1="59413" y1="29239" x2="58478" y2="25234"/>
                          <a14:foregroundMark x1="53271" y1="23899" x2="55407" y2="25501"/>
                          <a14:foregroundMark x1="88652" y1="20427" x2="89186" y2="25234"/>
                          <a14:foregroundMark x1="86649" y1="28438" x2="84112" y2="24700"/>
                          <a14:foregroundMark x1="53271" y1="22964" x2="53271" y2="22964"/>
                          <a14:foregroundMark x1="53271" y1="22964" x2="56208" y2="249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43" t="12574" r="8222" b="68506"/>
            <a:stretch/>
          </p:blipFill>
          <p:spPr>
            <a:xfrm>
              <a:off x="6854850" y="5876733"/>
              <a:ext cx="2092239" cy="973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13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8110C65-99BE-980E-E91C-72610C95FCB9}"/>
              </a:ext>
            </a:extLst>
          </p:cNvPr>
          <p:cNvSpPr/>
          <p:nvPr/>
        </p:nvSpPr>
        <p:spPr>
          <a:xfrm>
            <a:off x="1381832" y="205090"/>
            <a:ext cx="944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Multidisciplinary Contribution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E60F5AE-140D-636F-F9B0-F6D37E9B8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20" y="4320653"/>
            <a:ext cx="888347" cy="8883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5A51197-F488-A7FD-439C-C9D46A7256D5}"/>
              </a:ext>
            </a:extLst>
          </p:cNvPr>
          <p:cNvSpPr/>
          <p:nvPr/>
        </p:nvSpPr>
        <p:spPr>
          <a:xfrm>
            <a:off x="502957" y="1220753"/>
            <a:ext cx="7941713" cy="51706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200" b="1" dirty="0"/>
              <a:t>Electrical and Electronic Concepts: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Maintenance of voltage and current flows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Compatible electronics</a:t>
            </a:r>
          </a:p>
          <a:p>
            <a:pPr>
              <a:lnSpc>
                <a:spcPct val="150000"/>
              </a:lnSpc>
            </a:pPr>
            <a:r>
              <a:rPr lang="en-SG" sz="2200" b="1" dirty="0" err="1"/>
              <a:t>Softwares</a:t>
            </a:r>
            <a:r>
              <a:rPr lang="en-SG" sz="22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Arduino IDE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Android Studio, VS 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Programming languages: Arduino language, Flutter, C++</a:t>
            </a:r>
          </a:p>
          <a:p>
            <a:pPr>
              <a:lnSpc>
                <a:spcPct val="150000"/>
              </a:lnSpc>
            </a:pPr>
            <a:r>
              <a:rPr lang="en-SG" sz="2200" b="1" dirty="0"/>
              <a:t>Mathematical Concepts: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Distance calculation using longitude and latitude parameter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/>
              <a:t>Google Map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89" y="1836280"/>
            <a:ext cx="2954078" cy="2254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89" y="4320654"/>
            <a:ext cx="1820253" cy="10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E12D2E6-793D-BE90-5302-5B301DB1AC2F}"/>
              </a:ext>
            </a:extLst>
          </p:cNvPr>
          <p:cNvSpPr/>
          <p:nvPr/>
        </p:nvSpPr>
        <p:spPr>
          <a:xfrm>
            <a:off x="1652316" y="277556"/>
            <a:ext cx="8887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Berlin Sans FB Demi" panose="020E0802020502020306" pitchFamily="34" charset="0"/>
              </a:rPr>
              <a:t> Implementation Data Sheet</a:t>
            </a:r>
            <a:endParaRPr lang="en-US" sz="54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0" y="2039203"/>
            <a:ext cx="5651584" cy="309840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82" y="2454718"/>
            <a:ext cx="5160230" cy="2503780"/>
          </a:xfrm>
          <a:prstGeom prst="rect">
            <a:avLst/>
          </a:prstGeom>
        </p:spPr>
      </p:pic>
      <p:sp>
        <p:nvSpPr>
          <p:cNvPr id="4128" name="Rectangle 4127"/>
          <p:cNvSpPr/>
          <p:nvPr/>
        </p:nvSpPr>
        <p:spPr>
          <a:xfrm>
            <a:off x="1652316" y="5314609"/>
            <a:ext cx="23487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Sender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8039298" y="5306835"/>
            <a:ext cx="28696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Reciever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YouCut_20240131_1022398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2655" y="140457"/>
            <a:ext cx="3657600" cy="66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1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319</Words>
  <Application>Microsoft Office PowerPoint</Application>
  <PresentationFormat>Widescreen</PresentationFormat>
  <Paragraphs>101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 Tarikh</vt:lpstr>
      <vt:lpstr>Arial</vt:lpstr>
      <vt:lpstr>Arial Black</vt:lpstr>
      <vt:lpstr>Bauhaus 93</vt:lpstr>
      <vt:lpstr>Berlin Sans FB Demi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abrar khan</dc:creator>
  <cp:lastModifiedBy>User1</cp:lastModifiedBy>
  <cp:revision>58</cp:revision>
  <dcterms:created xsi:type="dcterms:W3CDTF">2023-12-16T12:54:51Z</dcterms:created>
  <dcterms:modified xsi:type="dcterms:W3CDTF">2024-01-31T04:52:17Z</dcterms:modified>
</cp:coreProperties>
</file>